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4"/>
  </p:sldMasterIdLst>
  <p:sldIdLst>
    <p:sldId id="256" r:id="rId5"/>
    <p:sldId id="257" r:id="rId6"/>
    <p:sldId id="258" r:id="rId7"/>
    <p:sldId id="268" r:id="rId8"/>
    <p:sldId id="271" r:id="rId9"/>
    <p:sldId id="269" r:id="rId10"/>
    <p:sldId id="272" r:id="rId11"/>
    <p:sldId id="266" r:id="rId12"/>
    <p:sldId id="259" r:id="rId13"/>
    <p:sldId id="261" r:id="rId14"/>
    <p:sldId id="262" r:id="rId15"/>
    <p:sldId id="264" r:id="rId16"/>
    <p:sldId id="265" r:id="rId17"/>
    <p:sldId id="26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DE0309-E170-8361-01C4-B580D35B1CAF}" v="368" dt="2020-01-07T17:20:34.404"/>
    <p1510:client id="{45C3ECA3-C94E-FC4B-5CC7-5EEEFFAC6C74}" v="536" dt="2020-01-07T17:00:48.709"/>
    <p1510:client id="{BFC1824D-8158-47CD-C0C3-F633068786E6}" v="192" dt="2020-01-08T12:11:39.163"/>
    <p1510:client id="{D3A4AA39-3C50-4ECD-BEBB-ABABCF16AD71}" v="1097" dt="2020-01-06T19:44:31.444"/>
    <p1510:client id="{D6DFF17D-DE1F-F797-AD2D-B2F8A7000AE0}" v="182" dt="2020-01-06T18:48:02.979"/>
    <p1510:client id="{EFD8D40A-59A6-B52D-1CB7-486692236DA1}" v="1039" dt="2020-01-08T12:25:05.020"/>
    <p1510:client id="{F682C7D3-331F-95E1-9721-B69B9D9A98FA}" v="14" dt="2020-01-06T18:51:5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9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7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4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2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9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1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0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7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8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391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C45AB-FE19-7F44-9F7C-C7C7961F20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Middle School Course Registration </a:t>
            </a:r>
            <a:br>
              <a:rPr lang="en-US"/>
            </a:br>
            <a:r>
              <a:rPr lang="en-US"/>
              <a:t>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4F354E-C442-594E-83CA-DC3F06176C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08A1B0-DD47-9E44-A9D3-066011E0E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633" y="3358855"/>
            <a:ext cx="3353884" cy="278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778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B0163-EB4B-D646-B59A-636C91A05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Required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90857-300B-984F-818D-11FD37884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173" y="1980287"/>
            <a:ext cx="11029615" cy="378026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200"/>
          </a:p>
          <a:p>
            <a:pPr marL="305435" indent="-305435"/>
            <a:r>
              <a:rPr lang="en-US" sz="2200"/>
              <a:t>Pack Leader</a:t>
            </a:r>
          </a:p>
          <a:p>
            <a:pPr marL="629920" lvl="1" indent="-305435"/>
            <a:r>
              <a:rPr lang="en-US" sz="2200"/>
              <a:t>3.0 Grade Point Average required</a:t>
            </a:r>
          </a:p>
          <a:p>
            <a:pPr marL="305435" indent="-305435"/>
            <a:r>
              <a:rPr lang="en-US" sz="2200"/>
              <a:t>Dance 2</a:t>
            </a:r>
          </a:p>
          <a:p>
            <a:pPr marL="629920" lvl="1" indent="-305435"/>
            <a:r>
              <a:rPr lang="en-US" sz="2200"/>
              <a:t>Application &amp; Performance-based/try-outs</a:t>
            </a:r>
          </a:p>
          <a:p>
            <a:pPr marL="629920" lvl="1" indent="-305435"/>
            <a:endParaRPr lang="en-US" sz="1800"/>
          </a:p>
          <a:p>
            <a:pPr marL="323850" lvl="1" indent="0" algn="ctr">
              <a:buNone/>
            </a:pPr>
            <a:r>
              <a:rPr lang="en-US" sz="2200" b="1"/>
              <a:t>Available online via CCMHS website under “Registration” tab</a:t>
            </a:r>
          </a:p>
          <a:p>
            <a:pPr marL="323850" lvl="1" indent="0" algn="ctr">
              <a:buNone/>
            </a:pPr>
            <a:r>
              <a:rPr lang="en-US" sz="2200" b="1"/>
              <a:t>Deadline for application is March 6th</a:t>
            </a:r>
            <a:endParaRPr lang="en-US" sz="2200" b="1" baseline="30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090528-6EFB-0A4E-962D-87EBEBF5855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6279" y="5765246"/>
            <a:ext cx="842629" cy="858578"/>
          </a:xfrm>
          <a:prstGeom prst="rect">
            <a:avLst/>
          </a:prstGeom>
          <a:solidFill>
            <a:schemeClr val="accent2">
              <a:alpha val="28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7454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A7F1A-8578-BB42-AB50-DFAEC7ED5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Dates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EFC08-0A39-304E-AD16-B2BD0F262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65270"/>
          </a:xfrm>
        </p:spPr>
        <p:txBody>
          <a:bodyPr>
            <a:normAutofit/>
          </a:bodyPr>
          <a:lstStyle/>
          <a:p>
            <a:pPr marL="305435" indent="-305435"/>
            <a:r>
              <a:rPr lang="en-US" sz="2400"/>
              <a:t>Curriculum Fair on February 18th</a:t>
            </a:r>
            <a:r>
              <a:rPr lang="en-US" sz="2400" b="1"/>
              <a:t> </a:t>
            </a:r>
            <a:r>
              <a:rPr lang="en-US" sz="2400"/>
              <a:t>from 6:00pm-8:00pm</a:t>
            </a:r>
            <a:endParaRPr lang="en-US"/>
          </a:p>
          <a:p>
            <a:pPr marL="305435" indent="-305435"/>
            <a:r>
              <a:rPr lang="en-US" sz="2400"/>
              <a:t>Parent Night February 18th from 7:15pm-7:45pm</a:t>
            </a:r>
          </a:p>
          <a:p>
            <a:pPr marL="305435" indent="-305435"/>
            <a:r>
              <a:rPr lang="en-US" sz="2400"/>
              <a:t>Counselor classroom visit for course registration </a:t>
            </a:r>
          </a:p>
          <a:p>
            <a:pPr marL="629920" lvl="1" indent="-305435"/>
            <a:r>
              <a:rPr lang="en-US" sz="2200" b="1"/>
              <a:t>February 19th-March 2nd</a:t>
            </a:r>
          </a:p>
          <a:p>
            <a:pPr marL="629920" lvl="1" indent="-305435"/>
            <a:r>
              <a:rPr lang="en-US" sz="2200"/>
              <a:t>Make sure to have your course card with you as a reference. The course card will be collected at end of class period.</a:t>
            </a:r>
          </a:p>
          <a:p>
            <a:pPr marL="305435" indent="-305435"/>
            <a:r>
              <a:rPr lang="en-US" sz="2400"/>
              <a:t>Deadline for Applications is </a:t>
            </a:r>
            <a:r>
              <a:rPr lang="en-US" sz="2400" b="1"/>
              <a:t>March 6th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DC9CE7-C6E3-0A45-B150-3B01ED798D2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6278" y="5771923"/>
            <a:ext cx="842629" cy="858578"/>
          </a:xfrm>
          <a:prstGeom prst="rect">
            <a:avLst/>
          </a:prstGeom>
          <a:solidFill>
            <a:schemeClr val="accent2">
              <a:alpha val="28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9233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7C466-8E53-044A-9F68-5F1F6BFA2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Put your best foot forward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7DC939-5F82-CA4B-ABA0-E8B6C97916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9201" y="1983585"/>
            <a:ext cx="6714938" cy="4522053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08E8AE5-BE15-D344-8CC1-05BA62566387}"/>
              </a:ext>
            </a:extLst>
          </p:cNvPr>
          <p:cNvSpPr txBox="1"/>
          <p:nvPr/>
        </p:nvSpPr>
        <p:spPr>
          <a:xfrm>
            <a:off x="235504" y="1983585"/>
            <a:ext cx="4994418" cy="41549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b="1"/>
              <a:t>Behavioral Reminders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Dress Code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Tardy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Kindness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Positive Choices for a Positive Day</a:t>
            </a:r>
          </a:p>
          <a:p>
            <a:endParaRPr lang="en-US" sz="2400"/>
          </a:p>
          <a:p>
            <a:r>
              <a:rPr lang="en-US" sz="2400" b="1"/>
              <a:t>Academic Reminders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No F’s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Missing assignments 0-100</a:t>
            </a:r>
          </a:p>
          <a:p>
            <a:endParaRPr lang="en-US" sz="2400"/>
          </a:p>
          <a:p>
            <a:r>
              <a:rPr lang="en-US" sz="2400" b="1"/>
              <a:t>HOWL Mission</a:t>
            </a:r>
          </a:p>
        </p:txBody>
      </p:sp>
    </p:spTree>
    <p:extLst>
      <p:ext uri="{BB962C8B-B14F-4D97-AF65-F5344CB8AC3E}">
        <p14:creationId xmlns:p14="http://schemas.microsoft.com/office/powerpoint/2010/main" val="1194901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9D7A3-C5AB-264D-8217-EE01F455E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Celebration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CFCAA-8F19-2949-9B38-D1ADE2079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3855314" cy="3678303"/>
          </a:xfrm>
        </p:spPr>
        <p:txBody>
          <a:bodyPr>
            <a:noAutofit/>
          </a:bodyPr>
          <a:lstStyle/>
          <a:p>
            <a:pPr marL="342900" indent="-342900"/>
            <a:r>
              <a:rPr lang="en-US" sz="2400"/>
              <a:t>Coyote Cash: </a:t>
            </a:r>
          </a:p>
          <a:p>
            <a:pPr marL="667385" lvl="1" indent="-342900"/>
            <a:r>
              <a:rPr lang="en-US" sz="2200"/>
              <a:t>6th- $48,757.00</a:t>
            </a:r>
          </a:p>
          <a:p>
            <a:pPr marL="667385" lvl="1" indent="-342900"/>
            <a:r>
              <a:rPr lang="en-US" sz="2200"/>
              <a:t>7th-$54,951.00</a:t>
            </a:r>
          </a:p>
          <a:p>
            <a:pPr marL="667385" lvl="1" indent="-342900"/>
            <a:r>
              <a:rPr lang="en-US" sz="2200"/>
              <a:t>8th-$39,043.00</a:t>
            </a:r>
          </a:p>
          <a:p>
            <a:pPr marL="667385" lvl="1" indent="-342900"/>
            <a:endParaRPr lang="en-US" sz="2200"/>
          </a:p>
          <a:p>
            <a:pPr marL="0" indent="0" algn="ctr">
              <a:buNone/>
            </a:pPr>
            <a:endParaRPr lang="en-US" sz="2400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80FFC-C2A6-4CED-9462-3408A26553D9}"/>
              </a:ext>
            </a:extLst>
          </p:cNvPr>
          <p:cNvSpPr txBox="1"/>
          <p:nvPr/>
        </p:nvSpPr>
        <p:spPr>
          <a:xfrm>
            <a:off x="6968277" y="2482289"/>
            <a:ext cx="403716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80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74317-1B9D-574F-A86D-4A8762BA0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479CB-A90E-C748-BF07-29DC8D924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876" y="1592285"/>
            <a:ext cx="11029615" cy="3678303"/>
          </a:xfrm>
        </p:spPr>
        <p:txBody>
          <a:bodyPr/>
          <a:lstStyle/>
          <a:p>
            <a:pPr marL="305435" indent="-305435"/>
            <a:endParaRPr lang="en-US" sz="2400" b="1"/>
          </a:p>
          <a:p>
            <a:pPr marL="305435" indent="-305435"/>
            <a:endParaRPr lang="en-US" sz="2400" b="1"/>
          </a:p>
          <a:p>
            <a:pPr marL="305435" indent="-305435"/>
            <a:r>
              <a:rPr lang="en-US" sz="2400" b="1"/>
              <a:t>If you have questions regarding the course cards, please make an appointment with your school counselor or see them at lunch. 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0022D6-30D9-874F-ACBE-1496FF1EFF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918" y="5771922"/>
            <a:ext cx="842629" cy="858578"/>
          </a:xfrm>
          <a:prstGeom prst="rect">
            <a:avLst/>
          </a:prstGeom>
          <a:solidFill>
            <a:schemeClr val="accent2">
              <a:alpha val="28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568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C3BCE-F615-2A44-ACE7-FBDFE7D6F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card for 2020-2021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BF02A-CBF4-DA48-8BF3-6B766FA29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05435" indent="-305435"/>
            <a:r>
              <a:rPr lang="en-US" sz="2400"/>
              <a:t>All students will be receiving a paper copy of the course card in ELA</a:t>
            </a:r>
          </a:p>
          <a:p>
            <a:pPr marL="305435" indent="-305435"/>
            <a:r>
              <a:rPr lang="en-US" sz="2400"/>
              <a:t>Electronic registration through </a:t>
            </a:r>
            <a:r>
              <a:rPr lang="en-US" sz="2400" err="1"/>
              <a:t>MyStudent</a:t>
            </a:r>
            <a:endParaRPr lang="en-US" sz="2400"/>
          </a:p>
          <a:p>
            <a:pPr marL="305435" indent="-305435"/>
            <a:r>
              <a:rPr lang="en-US" sz="2400"/>
              <a:t>Have a conversation with your teachers prior to selecting your courses</a:t>
            </a:r>
          </a:p>
          <a:p>
            <a:pPr marL="629920" lvl="1" indent="-305435"/>
            <a:r>
              <a:rPr lang="en-US" sz="2200"/>
              <a:t>Then have a conversation with your parents/guardians about your selections</a:t>
            </a:r>
          </a:p>
          <a:p>
            <a:pPr marL="629920" lvl="1" indent="-305435"/>
            <a:r>
              <a:rPr lang="en-US" sz="2200"/>
              <a:t>After you make your decisions, your parent/guardian must sign your card</a:t>
            </a:r>
          </a:p>
          <a:p>
            <a:pPr marL="305435" indent="-305435"/>
            <a:r>
              <a:rPr lang="en-US" sz="2400"/>
              <a:t>A grade level Counselor will be visiting your English Language Arts classroom for online registration</a:t>
            </a:r>
          </a:p>
          <a:p>
            <a:pPr marL="629920" lvl="1" indent="-305435"/>
            <a:r>
              <a:rPr lang="en-US" sz="2200" b="1"/>
              <a:t>Between February 19th-March 2nd</a:t>
            </a:r>
          </a:p>
          <a:p>
            <a:pPr marL="0" indent="0">
              <a:buNone/>
            </a:pPr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60B207-397B-D649-A99F-783695706CD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8581" y="5749620"/>
            <a:ext cx="842629" cy="858578"/>
          </a:xfrm>
          <a:prstGeom prst="rect">
            <a:avLst/>
          </a:prstGeom>
          <a:solidFill>
            <a:schemeClr val="accent2">
              <a:alpha val="28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8673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31853-A606-7147-98C0-FE366553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435F5-9A3B-D445-8D1D-2A0EA483A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5435" indent="-305435"/>
            <a:r>
              <a:rPr lang="en-US" sz="2400"/>
              <a:t>6 period school day </a:t>
            </a:r>
            <a:endParaRPr lang="en-US"/>
          </a:p>
          <a:p>
            <a:pPr marL="305435" indent="-305435"/>
            <a:r>
              <a:rPr lang="en-US" sz="2400"/>
              <a:t>You must select 4 core courses</a:t>
            </a:r>
          </a:p>
          <a:p>
            <a:pPr marL="629920" lvl="1" indent="-305435"/>
            <a:r>
              <a:rPr lang="en-US" sz="2400"/>
              <a:t>English Language Arts, Math, Science, Social Studies </a:t>
            </a:r>
          </a:p>
          <a:p>
            <a:pPr marL="305435" indent="-305435"/>
            <a:r>
              <a:rPr lang="en-US" sz="2400"/>
              <a:t>You must choose 2 full periods of electives and select additional alternatives. Choose top 6 electives options – number 1-6 to indicate your level of interest in each elective choice with 1 being your top choice</a:t>
            </a:r>
          </a:p>
          <a:p>
            <a:pPr marL="305435" indent="-305435"/>
            <a:r>
              <a:rPr lang="en-US" sz="2400"/>
              <a:t>Course Descriptions will be posted on CCMHS website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F746F8-CBEF-1740-BC7A-FA51D82BC36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3976" y="5760771"/>
            <a:ext cx="842629" cy="858578"/>
          </a:xfrm>
          <a:prstGeom prst="rect">
            <a:avLst/>
          </a:prstGeom>
          <a:solidFill>
            <a:schemeClr val="accent2">
              <a:alpha val="28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049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4D38E-0022-4B13-BF93-908473E45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255" y="679691"/>
            <a:ext cx="11029616" cy="9883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/>
              <a:t>SCHEDULE PLANNING SHEET—7th GRADE core/pe 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44142E-831B-4BEF-9564-E809B69D8590}"/>
              </a:ext>
            </a:extLst>
          </p:cNvPr>
          <p:cNvSpPr txBox="1"/>
          <p:nvPr/>
        </p:nvSpPr>
        <p:spPr>
          <a:xfrm>
            <a:off x="402236" y="2001187"/>
            <a:ext cx="7515068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i="1">
                <a:latin typeface="Arial"/>
                <a:cs typeface="Arial"/>
              </a:rPr>
              <a:t>English Language Arts --ELA </a:t>
            </a:r>
          </a:p>
          <a:p>
            <a:r>
              <a:rPr lang="en-US" sz="1600" u="sng">
                <a:latin typeface="Arial"/>
                <a:cs typeface="Arial"/>
              </a:rPr>
              <a:t>    X    </a:t>
            </a:r>
            <a:r>
              <a:rPr lang="en-US" sz="1600">
                <a:latin typeface="Arial"/>
                <a:cs typeface="Arial"/>
              </a:rPr>
              <a:t> M/J Language Arts 2 Advanced (1001050Z)</a:t>
            </a:r>
          </a:p>
          <a:p>
            <a:endParaRPr lang="en-US" sz="1600" b="1" i="1">
              <a:latin typeface="Arial"/>
              <a:cs typeface="Arial"/>
            </a:endParaRPr>
          </a:p>
          <a:p>
            <a:r>
              <a:rPr lang="en-US" sz="1600" b="1" i="1">
                <a:latin typeface="Arial"/>
                <a:cs typeface="Arial"/>
              </a:rPr>
              <a:t>Mathematics     (Choose ONE)	</a:t>
            </a:r>
            <a:endParaRPr lang="en-US" sz="1600"/>
          </a:p>
          <a:p>
            <a:r>
              <a:rPr lang="en-US" sz="1600">
                <a:latin typeface="Arial"/>
                <a:cs typeface="Arial"/>
              </a:rPr>
              <a:t>_____  M/J 7</a:t>
            </a:r>
            <a:r>
              <a:rPr lang="en-US" sz="1600" baseline="30000">
                <a:latin typeface="Arial"/>
                <a:cs typeface="Arial"/>
              </a:rPr>
              <a:t>th</a:t>
            </a:r>
            <a:r>
              <a:rPr lang="en-US" sz="1600">
                <a:latin typeface="Arial"/>
                <a:cs typeface="Arial"/>
              </a:rPr>
              <a:t> Math (1205040Z)</a:t>
            </a:r>
          </a:p>
          <a:p>
            <a:r>
              <a:rPr lang="en-US" sz="1600">
                <a:latin typeface="Arial"/>
                <a:cs typeface="Arial"/>
              </a:rPr>
              <a:t>_____  M/J 7</a:t>
            </a:r>
            <a:r>
              <a:rPr lang="en-US" sz="1600" baseline="30000">
                <a:latin typeface="Arial"/>
                <a:cs typeface="Arial"/>
              </a:rPr>
              <a:t>th</a:t>
            </a:r>
            <a:r>
              <a:rPr lang="en-US" sz="1600">
                <a:latin typeface="Arial"/>
                <a:cs typeface="Arial"/>
              </a:rPr>
              <a:t> Math Advanced (1205050Z)</a:t>
            </a:r>
          </a:p>
          <a:p>
            <a:endParaRPr lang="en-US" sz="1600" b="1" i="1">
              <a:latin typeface="Arial"/>
              <a:cs typeface="Arial"/>
            </a:endParaRPr>
          </a:p>
          <a:p>
            <a:r>
              <a:rPr lang="en-US" sz="1600" b="1" i="1">
                <a:latin typeface="Arial"/>
                <a:cs typeface="Arial"/>
              </a:rPr>
              <a:t>Science			</a:t>
            </a:r>
            <a:endParaRPr lang="en-US" sz="1600"/>
          </a:p>
          <a:p>
            <a:r>
              <a:rPr lang="en-US" sz="1600" u="sng">
                <a:latin typeface="Arial"/>
                <a:cs typeface="Arial"/>
              </a:rPr>
              <a:t>          </a:t>
            </a:r>
            <a:r>
              <a:rPr lang="en-US" sz="1600">
                <a:latin typeface="Arial"/>
                <a:cs typeface="Arial"/>
              </a:rPr>
              <a:t>  M/J </a:t>
            </a:r>
            <a:r>
              <a:rPr lang="en-US" sz="1600" err="1">
                <a:latin typeface="Arial"/>
                <a:cs typeface="Arial"/>
              </a:rPr>
              <a:t>Compre</a:t>
            </a:r>
            <a:r>
              <a:rPr lang="en-US" sz="1600">
                <a:latin typeface="Arial"/>
                <a:cs typeface="Arial"/>
              </a:rPr>
              <a:t> Sci 2 Advanced (2002080Z)</a:t>
            </a:r>
          </a:p>
          <a:p>
            <a:r>
              <a:rPr lang="en-US" sz="1600" u="sng">
                <a:latin typeface="Arial"/>
                <a:cs typeface="Arial"/>
              </a:rPr>
              <a:t>          </a:t>
            </a:r>
            <a:r>
              <a:rPr lang="en-US" sz="1600">
                <a:latin typeface="Arial"/>
                <a:cs typeface="Arial"/>
              </a:rPr>
              <a:t>  M/J </a:t>
            </a:r>
            <a:r>
              <a:rPr lang="en-US" sz="1600" err="1">
                <a:latin typeface="Arial"/>
                <a:cs typeface="Arial"/>
              </a:rPr>
              <a:t>Compre</a:t>
            </a:r>
            <a:r>
              <a:rPr lang="en-US" sz="1600">
                <a:latin typeface="Arial"/>
                <a:cs typeface="Arial"/>
              </a:rPr>
              <a:t> Sci 2 Accelerated/Honors (2002085Z)</a:t>
            </a:r>
            <a:r>
              <a:rPr lang="en-US" sz="1600" b="1" i="1">
                <a:latin typeface="Arial"/>
                <a:cs typeface="Arial"/>
              </a:rPr>
              <a:t>			</a:t>
            </a:r>
            <a:r>
              <a:rPr lang="en-US" sz="1600">
                <a:latin typeface="Arial"/>
                <a:cs typeface="Arial"/>
              </a:rPr>
              <a:t>			</a:t>
            </a:r>
          </a:p>
          <a:p>
            <a:endParaRPr lang="en-US" sz="1600" b="1" i="1">
              <a:latin typeface="Arial"/>
              <a:cs typeface="Arial"/>
            </a:endParaRPr>
          </a:p>
          <a:p>
            <a:r>
              <a:rPr lang="en-US" sz="1600" b="1" i="1">
                <a:latin typeface="Arial"/>
                <a:cs typeface="Arial"/>
              </a:rPr>
              <a:t>Social Studies </a:t>
            </a:r>
            <a:endParaRPr lang="en-US" sz="1600"/>
          </a:p>
          <a:p>
            <a:r>
              <a:rPr lang="en-US" sz="1600">
                <a:latin typeface="Arial"/>
                <a:cs typeface="Arial"/>
              </a:rPr>
              <a:t>___</a:t>
            </a:r>
            <a:r>
              <a:rPr lang="en-US" sz="1600" u="sng">
                <a:latin typeface="Arial"/>
                <a:cs typeface="Arial"/>
              </a:rPr>
              <a:t>X </a:t>
            </a:r>
            <a:r>
              <a:rPr lang="en-US" sz="1600">
                <a:latin typeface="Arial"/>
                <a:cs typeface="Arial"/>
              </a:rPr>
              <a:t>_  M/J Civics Advanced (2106020Z)</a:t>
            </a:r>
          </a:p>
          <a:p>
            <a:endParaRPr lang="en-US" sz="1600" b="1" i="1">
              <a:latin typeface="Arial"/>
              <a:cs typeface="Arial"/>
            </a:endParaRPr>
          </a:p>
          <a:p>
            <a:r>
              <a:rPr lang="en-US" sz="1600" b="1" i="1">
                <a:latin typeface="Arial"/>
                <a:cs typeface="Arial"/>
              </a:rPr>
              <a:t>PE (Choose ONE)</a:t>
            </a:r>
            <a:endParaRPr lang="en-US" sz="1600"/>
          </a:p>
          <a:p>
            <a:r>
              <a:rPr lang="en-US" sz="1600">
                <a:latin typeface="Arial"/>
                <a:cs typeface="Arial"/>
              </a:rPr>
              <a:t>_____ M/J 7</a:t>
            </a:r>
            <a:r>
              <a:rPr lang="en-US" sz="1600" baseline="30000">
                <a:latin typeface="Arial"/>
                <a:cs typeface="Arial"/>
              </a:rPr>
              <a:t>th</a:t>
            </a:r>
            <a:r>
              <a:rPr lang="en-US" sz="1600">
                <a:latin typeface="Arial"/>
                <a:cs typeface="Arial"/>
              </a:rPr>
              <a:t> Team Sports (1508200Z)</a:t>
            </a:r>
          </a:p>
          <a:p>
            <a:r>
              <a:rPr lang="en-US" sz="1600">
                <a:latin typeface="Arial"/>
                <a:cs typeface="Arial"/>
              </a:rPr>
              <a:t>_____ M/J </a:t>
            </a:r>
            <a:r>
              <a:rPr lang="en-US" sz="1600" err="1">
                <a:latin typeface="Arial"/>
                <a:cs typeface="Arial"/>
              </a:rPr>
              <a:t>Compre</a:t>
            </a:r>
            <a:r>
              <a:rPr lang="en-US" sz="1600">
                <a:latin typeface="Arial"/>
                <a:cs typeface="Arial"/>
              </a:rPr>
              <a:t> 7/8 PE (1508600Z)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B0863A-8E74-46D6-90B4-2F3A8305ACD2}"/>
              </a:ext>
            </a:extLst>
          </p:cNvPr>
          <p:cNvSpPr txBox="1"/>
          <p:nvPr/>
        </p:nvSpPr>
        <p:spPr>
          <a:xfrm>
            <a:off x="5798694" y="2001186"/>
            <a:ext cx="5991070" cy="427809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 Narrow"/>
                <a:cs typeface="Segoe UI"/>
              </a:rPr>
              <a:t>Directions:</a:t>
            </a:r>
            <a:r>
              <a:rPr lang="en-US" sz="1600">
                <a:latin typeface="Arial Narrow"/>
                <a:cs typeface="Segoe UI"/>
              </a:rPr>
              <a:t> Classes are offered on the basis of the choices that you make</a:t>
            </a:r>
            <a:r>
              <a:rPr lang="en-US" sz="1600" b="1">
                <a:latin typeface="Arial Narrow"/>
                <a:cs typeface="Segoe UI"/>
              </a:rPr>
              <a:t>. The choices that you make are binding. If you do not choose alternate elective courses and your first choice electives are full, your classes will be chosen for you.. </a:t>
            </a:r>
            <a:r>
              <a:rPr lang="en-US" sz="1600">
                <a:latin typeface="Arial Narrow"/>
                <a:cs typeface="Segoe UI"/>
              </a:rPr>
              <a:t>Please choose wisely since you will be taking the classes that you select.  </a:t>
            </a:r>
            <a:r>
              <a:rPr lang="en-US" sz="1600" b="1">
                <a:latin typeface="Arial Narrow"/>
                <a:cs typeface="Segoe UI"/>
              </a:rPr>
              <a:t>Schedule change requests will not be honored. </a:t>
            </a:r>
            <a:r>
              <a:rPr lang="en-US" sz="1600">
                <a:latin typeface="Arial Narrow"/>
                <a:cs typeface="Segoe UI"/>
              </a:rPr>
              <a:t>Some classes require a teacher signature for approval or the completion of an application.​</a:t>
            </a:r>
          </a:p>
          <a:p>
            <a:r>
              <a:rPr lang="en-US" sz="1600">
                <a:latin typeface="Arial Narrow"/>
                <a:cs typeface="Segoe UI"/>
              </a:rPr>
              <a:t>​</a:t>
            </a:r>
          </a:p>
          <a:p>
            <a:r>
              <a:rPr lang="en-US" sz="1600">
                <a:cs typeface="Segoe UI"/>
              </a:rPr>
              <a:t>*</a:t>
            </a:r>
            <a:r>
              <a:rPr lang="en-US" sz="1600">
                <a:latin typeface="Arial"/>
                <a:cs typeface="Segoe UI"/>
              </a:rPr>
              <a:t>These classes require a prerequisite. ​</a:t>
            </a:r>
          </a:p>
          <a:p>
            <a:r>
              <a:rPr lang="en-US" sz="1600">
                <a:latin typeface="Arial"/>
                <a:cs typeface="Segoe UI"/>
              </a:rPr>
              <a:t> </a:t>
            </a:r>
            <a:r>
              <a:rPr lang="en-US" sz="1600" i="1">
                <a:latin typeface="Arial"/>
                <a:cs typeface="Segoe UI"/>
              </a:rPr>
              <a:t>(You must take 1-4 in order)</a:t>
            </a:r>
            <a:r>
              <a:rPr lang="en-US" sz="1600">
                <a:latin typeface="Arial"/>
                <a:cs typeface="Segoe UI"/>
              </a:rPr>
              <a:t>​</a:t>
            </a:r>
          </a:p>
          <a:p>
            <a:r>
              <a:rPr lang="en-US" sz="1600">
                <a:latin typeface="Arial"/>
                <a:cs typeface="Segoe UI"/>
              </a:rPr>
              <a:t>​</a:t>
            </a:r>
          </a:p>
          <a:p>
            <a:r>
              <a:rPr lang="en-US" sz="1600">
                <a:latin typeface="Arial"/>
                <a:cs typeface="Segoe UI"/>
              </a:rPr>
              <a:t>**These classes may require additional fees.  These classes are co-curricular and require mandatory out of school, evening attendance for performances that are part of a student’s grade.​</a:t>
            </a:r>
          </a:p>
          <a:p>
            <a:r>
              <a:rPr lang="en-US" sz="1600">
                <a:cs typeface="Segoe UI"/>
              </a:rPr>
              <a:t>​</a:t>
            </a:r>
          </a:p>
          <a:p>
            <a:r>
              <a:rPr lang="en-US" sz="1600">
                <a:cs typeface="Segoe UI"/>
              </a:rPr>
              <a:t>HS Credit denotes high school credit earning course.​</a:t>
            </a:r>
          </a:p>
        </p:txBody>
      </p:sp>
    </p:spTree>
    <p:extLst>
      <p:ext uri="{BB962C8B-B14F-4D97-AF65-F5344CB8AC3E}">
        <p14:creationId xmlns:p14="http://schemas.microsoft.com/office/powerpoint/2010/main" val="1030739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BFF1C-9017-4E92-800B-FE5AD34C2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 planning sheet--7th grade electives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461B8-C026-44DF-817F-E4FE6A005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30" y="1530923"/>
            <a:ext cx="10654861" cy="5139843"/>
          </a:xfrm>
        </p:spPr>
        <p:txBody>
          <a:bodyPr>
            <a:normAutofit fontScale="62500" lnSpcReduction="20000"/>
          </a:bodyPr>
          <a:lstStyle/>
          <a:p>
            <a:pPr marL="305435" indent="-305435"/>
            <a:endParaRPr lang="en-US" b="1" i="1">
              <a:ea typeface="+mn-lt"/>
              <a:cs typeface="+mn-lt"/>
            </a:endParaRPr>
          </a:p>
          <a:p>
            <a:pPr marL="305435" indent="-305435"/>
            <a:r>
              <a:rPr lang="en-US" b="1" i="1">
                <a:ea typeface="+mn-lt"/>
                <a:cs typeface="+mn-lt"/>
              </a:rPr>
              <a:t>Electives  (Number Elective Choices 1-7 with #1 being the one you want most)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305435" indent="-305435"/>
            <a:r>
              <a:rPr lang="en-US">
                <a:ea typeface="+mn-lt"/>
                <a:cs typeface="+mn-lt"/>
              </a:rPr>
              <a:t>_____ Criminal Justice 1—Exploration of Criminal Justice (8900220Z)                                       </a:t>
            </a:r>
            <a:r>
              <a:rPr lang="en-US" b="1">
                <a:ea typeface="+mn-lt"/>
                <a:cs typeface="+mn-lt"/>
              </a:rPr>
              <a:t>(SEMESTER)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305435" indent="-305435"/>
            <a:r>
              <a:rPr lang="en-US">
                <a:ea typeface="+mn-lt"/>
                <a:cs typeface="+mn-lt"/>
              </a:rPr>
              <a:t>_____  Engineering 1—Exploration of Tech Design (8600082-Z)                                               </a:t>
            </a:r>
            <a:r>
              <a:rPr lang="en-US" b="1">
                <a:ea typeface="+mn-lt"/>
                <a:cs typeface="+mn-lt"/>
              </a:rPr>
              <a:t>(SEMESTER)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305435" indent="-305435"/>
            <a:r>
              <a:rPr lang="en-US">
                <a:ea typeface="+mn-lt"/>
                <a:cs typeface="+mn-lt"/>
              </a:rPr>
              <a:t>_____ *Engineering 2—Exploration of Robotics Tech (8600072-Z)                                            </a:t>
            </a:r>
            <a:r>
              <a:rPr lang="en-US" b="1">
                <a:ea typeface="+mn-lt"/>
                <a:cs typeface="+mn-lt"/>
              </a:rPr>
              <a:t>(SEMESTER)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305435" indent="-305435"/>
            <a:r>
              <a:rPr lang="en-US">
                <a:ea typeface="+mn-lt"/>
                <a:cs typeface="+mn-lt"/>
              </a:rPr>
              <a:t>_____ *Engineering 3—Exploration of Power and Energy (8600252-Z)                                       </a:t>
            </a:r>
            <a:r>
              <a:rPr lang="en-US" b="1">
                <a:ea typeface="+mn-lt"/>
                <a:cs typeface="+mn-lt"/>
              </a:rPr>
              <a:t>(SEMESTER)</a:t>
            </a:r>
            <a:r>
              <a:rPr lang="en-US">
                <a:ea typeface="+mn-lt"/>
                <a:cs typeface="+mn-lt"/>
              </a:rPr>
              <a:t>   </a:t>
            </a:r>
            <a:endParaRPr lang="en-US"/>
          </a:p>
          <a:p>
            <a:pPr marL="305435" indent="-305435"/>
            <a:r>
              <a:rPr lang="en-US">
                <a:ea typeface="+mn-lt"/>
                <a:cs typeface="+mn-lt"/>
              </a:rPr>
              <a:t>_____ Exploration of 2-D Art (0101005Z)                                                                              </a:t>
            </a:r>
            <a:r>
              <a:rPr lang="en-US" b="1">
                <a:ea typeface="+mn-lt"/>
                <a:cs typeface="+mn-lt"/>
              </a:rPr>
              <a:t>(SEMESTER)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305435" indent="-305435"/>
            <a:r>
              <a:rPr lang="en-US">
                <a:ea typeface="+mn-lt"/>
                <a:cs typeface="+mn-lt"/>
              </a:rPr>
              <a:t>_____ Exploration of 3-D Art (0101035Z)                                                                              </a:t>
            </a:r>
            <a:r>
              <a:rPr lang="en-US" b="1">
                <a:ea typeface="+mn-lt"/>
                <a:cs typeface="+mn-lt"/>
              </a:rPr>
              <a:t>(SEMESTER)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305435" indent="-305435"/>
            <a:r>
              <a:rPr lang="en-US">
                <a:ea typeface="+mn-lt"/>
                <a:cs typeface="+mn-lt"/>
              </a:rPr>
              <a:t>_____ Coding Fundamentals 1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>
                <a:ea typeface="+mn-lt"/>
                <a:cs typeface="+mn-lt"/>
              </a:rPr>
              <a:t>(9009200Z)</a:t>
            </a:r>
            <a:r>
              <a:rPr lang="en-US" b="1">
                <a:ea typeface="+mn-lt"/>
                <a:cs typeface="+mn-lt"/>
              </a:rPr>
              <a:t>   </a:t>
            </a:r>
            <a:r>
              <a:rPr lang="en-US">
                <a:ea typeface="+mn-lt"/>
                <a:cs typeface="+mn-lt"/>
              </a:rPr>
              <a:t>                                                                        </a:t>
            </a:r>
            <a:r>
              <a:rPr lang="en-US" b="1">
                <a:ea typeface="+mn-lt"/>
                <a:cs typeface="+mn-lt"/>
              </a:rPr>
              <a:t>(SEMESTER)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305435" indent="-305435"/>
            <a:r>
              <a:rPr lang="en-US">
                <a:ea typeface="+mn-lt"/>
                <a:cs typeface="+mn-lt"/>
              </a:rPr>
              <a:t>_____ *Coding Fundamentals 2 (9009200Z)</a:t>
            </a:r>
            <a:r>
              <a:rPr lang="en-US" b="1">
                <a:ea typeface="+mn-lt"/>
                <a:cs typeface="+mn-lt"/>
              </a:rPr>
              <a:t>                                                                         (SEMESTER)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305435" indent="-305435"/>
            <a:r>
              <a:rPr lang="en-US">
                <a:ea typeface="+mn-lt"/>
                <a:cs typeface="+mn-lt"/>
              </a:rPr>
              <a:t>_____ Digital Media/Multimedia Foundations 1 (8201210Z)                                                      </a:t>
            </a:r>
            <a:r>
              <a:rPr lang="en-US" b="1" i="1">
                <a:ea typeface="+mn-lt"/>
                <a:cs typeface="+mn-lt"/>
              </a:rPr>
              <a:t>(FULL YEAR)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305435" indent="-305435"/>
            <a:r>
              <a:rPr lang="en-US">
                <a:ea typeface="+mn-lt"/>
                <a:cs typeface="+mn-lt"/>
              </a:rPr>
              <a:t>_____ M/J Theatre 1 (0400000Z)                                                                                        </a:t>
            </a:r>
            <a:r>
              <a:rPr lang="en-US" b="1" i="1">
                <a:ea typeface="+mn-lt"/>
                <a:cs typeface="+mn-lt"/>
              </a:rPr>
              <a:t>(FULL YEAR)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305435" indent="-305435"/>
            <a:r>
              <a:rPr lang="en-US">
                <a:ea typeface="+mn-lt"/>
                <a:cs typeface="+mn-lt"/>
              </a:rPr>
              <a:t>_____ M/J Musical Theatre 1 (0400200Z)                                                                             </a:t>
            </a:r>
            <a:r>
              <a:rPr lang="en-US" b="1" i="1">
                <a:ea typeface="+mn-lt"/>
                <a:cs typeface="+mn-lt"/>
              </a:rPr>
              <a:t>(FULL YEAR)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305435" indent="-305435"/>
            <a:r>
              <a:rPr lang="en-US">
                <a:ea typeface="+mn-lt"/>
                <a:cs typeface="+mn-lt"/>
              </a:rPr>
              <a:t>_____ </a:t>
            </a:r>
            <a:r>
              <a:rPr lang="en-US" b="1">
                <a:ea typeface="+mn-lt"/>
                <a:cs typeface="+mn-lt"/>
              </a:rPr>
              <a:t>**</a:t>
            </a:r>
            <a:r>
              <a:rPr lang="en-US">
                <a:ea typeface="+mn-lt"/>
                <a:cs typeface="+mn-lt"/>
              </a:rPr>
              <a:t>Chorus 1 (1303000Z) or </a:t>
            </a:r>
            <a:r>
              <a:rPr lang="en-US" b="1">
                <a:ea typeface="+mn-lt"/>
                <a:cs typeface="+mn-lt"/>
              </a:rPr>
              <a:t>**</a:t>
            </a:r>
            <a:r>
              <a:rPr lang="en-US">
                <a:ea typeface="+mn-lt"/>
                <a:cs typeface="+mn-lt"/>
              </a:rPr>
              <a:t>Chorus 2 (1303010Z)               </a:t>
            </a:r>
            <a:r>
              <a:rPr lang="en-US" b="1">
                <a:ea typeface="+mn-lt"/>
                <a:cs typeface="+mn-lt"/>
              </a:rPr>
              <a:t>CIRCLE ONE                          </a:t>
            </a:r>
            <a:r>
              <a:rPr lang="en-US" b="1" i="1">
                <a:ea typeface="+mn-lt"/>
                <a:cs typeface="+mn-lt"/>
              </a:rPr>
              <a:t>(FULL YEAR)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305435" indent="-305435"/>
            <a:r>
              <a:rPr lang="en-US">
                <a:ea typeface="+mn-lt"/>
                <a:cs typeface="+mn-lt"/>
              </a:rPr>
              <a:t>_____ </a:t>
            </a:r>
            <a:r>
              <a:rPr lang="en-US" b="1">
                <a:ea typeface="+mn-lt"/>
                <a:cs typeface="+mn-lt"/>
              </a:rPr>
              <a:t>**</a:t>
            </a:r>
            <a:r>
              <a:rPr lang="en-US">
                <a:ea typeface="+mn-lt"/>
                <a:cs typeface="+mn-lt"/>
              </a:rPr>
              <a:t>Band 1 (1302000Z) or **Band 2 (1302010Z)                     </a:t>
            </a:r>
            <a:r>
              <a:rPr lang="en-US" b="1">
                <a:ea typeface="+mn-lt"/>
                <a:cs typeface="+mn-lt"/>
              </a:rPr>
              <a:t>CIRCLE ONE                          </a:t>
            </a:r>
            <a:r>
              <a:rPr lang="en-US" b="1" i="1">
                <a:ea typeface="+mn-lt"/>
                <a:cs typeface="+mn-lt"/>
              </a:rPr>
              <a:t>(FULL YEAR)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305435" indent="-305435"/>
            <a:r>
              <a:rPr lang="en-US">
                <a:ea typeface="+mn-lt"/>
                <a:cs typeface="+mn-lt"/>
              </a:rPr>
              <a:t>_____ **Orchestra 1 (1302040Z) or </a:t>
            </a:r>
            <a:r>
              <a:rPr lang="en-US" b="1">
                <a:ea typeface="+mn-lt"/>
                <a:cs typeface="+mn-lt"/>
              </a:rPr>
              <a:t>**</a:t>
            </a:r>
            <a:r>
              <a:rPr lang="en-US">
                <a:ea typeface="+mn-lt"/>
                <a:cs typeface="+mn-lt"/>
              </a:rPr>
              <a:t>Orchestra 2 (1302050Z)      </a:t>
            </a:r>
            <a:r>
              <a:rPr lang="en-US" b="1">
                <a:ea typeface="+mn-lt"/>
                <a:cs typeface="+mn-lt"/>
              </a:rPr>
              <a:t>CIRCLE ONE</a:t>
            </a:r>
            <a:r>
              <a:rPr lang="en-US">
                <a:ea typeface="+mn-lt"/>
                <a:cs typeface="+mn-lt"/>
              </a:rPr>
              <a:t>                          </a:t>
            </a:r>
            <a:r>
              <a:rPr lang="en-US" b="1" i="1">
                <a:ea typeface="+mn-lt"/>
                <a:cs typeface="+mn-lt"/>
              </a:rPr>
              <a:t>(FULL YEAR)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305435" indent="-305435"/>
            <a:r>
              <a:rPr lang="en-US">
                <a:ea typeface="+mn-lt"/>
                <a:cs typeface="+mn-lt"/>
              </a:rPr>
              <a:t>_____ **M/J Dance 1 (0300000Z)                                                                                       </a:t>
            </a:r>
            <a:r>
              <a:rPr lang="en-US" b="1" i="1">
                <a:ea typeface="+mn-lt"/>
                <a:cs typeface="+mn-lt"/>
              </a:rPr>
              <a:t>(FULL YEAR)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305435" indent="-305435"/>
            <a:r>
              <a:rPr lang="en-US">
                <a:ea typeface="+mn-lt"/>
                <a:cs typeface="+mn-lt"/>
              </a:rPr>
              <a:t>_____ Spanish 1 </a:t>
            </a:r>
            <a:r>
              <a:rPr lang="en-US" i="1">
                <a:ea typeface="+mn-lt"/>
                <a:cs typeface="+mn-lt"/>
              </a:rPr>
              <a:t>(HS Credit)</a:t>
            </a:r>
            <a:r>
              <a:rPr lang="en-US">
                <a:ea typeface="+mn-lt"/>
                <a:cs typeface="+mn-lt"/>
              </a:rPr>
              <a:t> 0708340Z                                                                               </a:t>
            </a:r>
            <a:r>
              <a:rPr lang="en-US" b="1" i="1">
                <a:ea typeface="+mn-lt"/>
                <a:cs typeface="+mn-lt"/>
              </a:rPr>
              <a:t>(FULL YEAR)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305435" indent="-305435"/>
            <a:r>
              <a:rPr lang="en-US">
                <a:ea typeface="+mn-lt"/>
                <a:cs typeface="+mn-lt"/>
              </a:rPr>
              <a:t>_____ American Sign Language 1 (</a:t>
            </a:r>
            <a:r>
              <a:rPr lang="en-US" i="1">
                <a:ea typeface="+mn-lt"/>
                <a:cs typeface="+mn-lt"/>
              </a:rPr>
              <a:t>HS Credit</a:t>
            </a:r>
            <a:r>
              <a:rPr lang="en-US">
                <a:ea typeface="+mn-lt"/>
                <a:cs typeface="+mn-lt"/>
              </a:rPr>
              <a:t>) 0717300Z                                                        </a:t>
            </a:r>
            <a:r>
              <a:rPr lang="en-US" b="1" i="1">
                <a:ea typeface="+mn-lt"/>
                <a:cs typeface="+mn-lt"/>
              </a:rPr>
              <a:t>(FULL YEAR)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305435" indent="-305435"/>
            <a:r>
              <a:rPr lang="en-US">
                <a:ea typeface="+mn-lt"/>
                <a:cs typeface="+mn-lt"/>
              </a:rPr>
              <a:t>_____ Journalism 1--Yearbook </a:t>
            </a:r>
            <a:r>
              <a:rPr lang="en-US" b="1">
                <a:ea typeface="+mn-lt"/>
                <a:cs typeface="+mn-lt"/>
              </a:rPr>
              <a:t> </a:t>
            </a:r>
            <a:r>
              <a:rPr lang="en-US">
                <a:ea typeface="+mn-lt"/>
                <a:cs typeface="+mn-lt"/>
              </a:rPr>
              <a:t>(1006000Z)    </a:t>
            </a:r>
            <a:r>
              <a:rPr lang="en-US" b="1">
                <a:ea typeface="+mn-lt"/>
                <a:cs typeface="+mn-lt"/>
              </a:rPr>
              <a:t>                                                                      </a:t>
            </a:r>
            <a:r>
              <a:rPr lang="en-US" b="1" i="1">
                <a:ea typeface="+mn-lt"/>
                <a:cs typeface="+mn-lt"/>
              </a:rPr>
              <a:t>(FULL YEAR)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646304-6131-43CA-9927-26CE3D53F96B}"/>
              </a:ext>
            </a:extLst>
          </p:cNvPr>
          <p:cNvSpPr txBox="1"/>
          <p:nvPr/>
        </p:nvSpPr>
        <p:spPr>
          <a:xfrm>
            <a:off x="10020924" y="1901252"/>
            <a:ext cx="166890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40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513693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A8D8B-35F2-4A70-988C-F9B4E2C03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/>
              <a:t>Course PLANNING SHEET—8th GRADE core/pe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47F4A3-59E1-4BF8-AE77-9F639FB309DD}"/>
              </a:ext>
            </a:extLst>
          </p:cNvPr>
          <p:cNvSpPr txBox="1"/>
          <p:nvPr/>
        </p:nvSpPr>
        <p:spPr>
          <a:xfrm>
            <a:off x="477188" y="2038663"/>
            <a:ext cx="7040379" cy="53245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i="1">
                <a:latin typeface="Arial"/>
                <a:cs typeface="Arial"/>
              </a:rPr>
              <a:t>English Language Arts --ELA </a:t>
            </a:r>
          </a:p>
          <a:p>
            <a:r>
              <a:rPr lang="en-US" sz="1600" u="sng">
                <a:latin typeface="Arial"/>
                <a:cs typeface="Arial"/>
              </a:rPr>
              <a:t>   X   </a:t>
            </a:r>
            <a:r>
              <a:rPr lang="en-US" sz="1600">
                <a:latin typeface="Arial"/>
                <a:cs typeface="Arial"/>
              </a:rPr>
              <a:t>    M/J 8</a:t>
            </a:r>
            <a:r>
              <a:rPr lang="en-US" sz="1600" baseline="30000">
                <a:latin typeface="Arial"/>
                <a:cs typeface="Arial"/>
              </a:rPr>
              <a:t>th</a:t>
            </a:r>
            <a:r>
              <a:rPr lang="en-US" sz="1600">
                <a:latin typeface="Arial"/>
                <a:cs typeface="Arial"/>
              </a:rPr>
              <a:t> Language Arts 3, Advanced (1001080Z)</a:t>
            </a:r>
          </a:p>
          <a:p>
            <a:endParaRPr lang="en-US" sz="1600" b="1" i="1">
              <a:latin typeface="Arial"/>
              <a:cs typeface="Arial"/>
            </a:endParaRPr>
          </a:p>
          <a:p>
            <a:r>
              <a:rPr lang="en-US" sz="1600" b="1" i="1">
                <a:latin typeface="Arial"/>
                <a:cs typeface="Arial"/>
              </a:rPr>
              <a:t>Mathematics     (Choose ONE)	</a:t>
            </a:r>
            <a:endParaRPr lang="en-US"/>
          </a:p>
          <a:p>
            <a:r>
              <a:rPr lang="en-US" sz="1600">
                <a:latin typeface="Arial"/>
                <a:cs typeface="Arial"/>
              </a:rPr>
              <a:t>_____ 8</a:t>
            </a:r>
            <a:r>
              <a:rPr lang="en-US" sz="1600" baseline="30000">
                <a:latin typeface="Arial"/>
                <a:cs typeface="Arial"/>
              </a:rPr>
              <a:t>th</a:t>
            </a:r>
            <a:r>
              <a:rPr lang="en-US" sz="1600">
                <a:latin typeface="Arial"/>
                <a:cs typeface="Arial"/>
              </a:rPr>
              <a:t> Grade Pre-Algebra (1205070Z)</a:t>
            </a:r>
          </a:p>
          <a:p>
            <a:r>
              <a:rPr lang="en-US" sz="1600">
                <a:latin typeface="Arial"/>
                <a:cs typeface="Arial"/>
              </a:rPr>
              <a:t>_____ Algebra 1 Honors </a:t>
            </a:r>
            <a:r>
              <a:rPr lang="en-US" sz="1600" i="1">
                <a:latin typeface="Arial"/>
                <a:cs typeface="Arial"/>
              </a:rPr>
              <a:t>(HS Credit) </a:t>
            </a:r>
            <a:r>
              <a:rPr lang="en-US" sz="1600">
                <a:latin typeface="Arial"/>
                <a:cs typeface="Arial"/>
              </a:rPr>
              <a:t>1200320Z</a:t>
            </a:r>
          </a:p>
          <a:p>
            <a:r>
              <a:rPr lang="en-US" sz="1600">
                <a:latin typeface="Arial"/>
                <a:cs typeface="Arial"/>
              </a:rPr>
              <a:t>_____ Geometry 1 Honors </a:t>
            </a:r>
            <a:r>
              <a:rPr lang="en-US" sz="1600" i="1">
                <a:latin typeface="Arial"/>
                <a:cs typeface="Arial"/>
              </a:rPr>
              <a:t>(HS Credit) </a:t>
            </a:r>
            <a:r>
              <a:rPr lang="en-US" sz="1600">
                <a:latin typeface="Arial"/>
                <a:cs typeface="Arial"/>
              </a:rPr>
              <a:t> 1206320Z</a:t>
            </a:r>
          </a:p>
          <a:p>
            <a:endParaRPr lang="en-US" sz="1600" b="1" i="1">
              <a:latin typeface="Arial"/>
              <a:cs typeface="Arial"/>
            </a:endParaRPr>
          </a:p>
          <a:p>
            <a:r>
              <a:rPr lang="en-US" sz="1600" b="1" i="1">
                <a:latin typeface="Arial"/>
                <a:cs typeface="Arial"/>
              </a:rPr>
              <a:t>Science			   </a:t>
            </a:r>
            <a:endParaRPr lang="en-US"/>
          </a:p>
          <a:p>
            <a:r>
              <a:rPr lang="en-US" sz="1600" u="sng">
                <a:latin typeface="Arial"/>
                <a:cs typeface="Arial"/>
              </a:rPr>
              <a:t>           </a:t>
            </a:r>
            <a:r>
              <a:rPr lang="en-US" sz="1600">
                <a:latin typeface="Arial"/>
                <a:cs typeface="Arial"/>
              </a:rPr>
              <a:t> M/J </a:t>
            </a:r>
            <a:r>
              <a:rPr lang="en-US" sz="1600" err="1">
                <a:latin typeface="Arial"/>
                <a:cs typeface="Arial"/>
              </a:rPr>
              <a:t>Compre</a:t>
            </a:r>
            <a:r>
              <a:rPr lang="en-US" sz="1600">
                <a:latin typeface="Arial"/>
                <a:cs typeface="Arial"/>
              </a:rPr>
              <a:t> Sci 3 Advanced (2002110Z)</a:t>
            </a:r>
          </a:p>
          <a:p>
            <a:r>
              <a:rPr lang="en-US" sz="1600">
                <a:latin typeface="Arial"/>
                <a:cs typeface="Arial"/>
              </a:rPr>
              <a:t>______ Physical Science Honors </a:t>
            </a:r>
            <a:r>
              <a:rPr lang="en-US" sz="1600" i="1">
                <a:latin typeface="Arial"/>
                <a:cs typeface="Arial"/>
              </a:rPr>
              <a:t>(HS Credit) </a:t>
            </a:r>
            <a:r>
              <a:rPr lang="en-US" sz="1600">
                <a:latin typeface="Arial"/>
                <a:cs typeface="Arial"/>
              </a:rPr>
              <a:t> 2003320Z</a:t>
            </a:r>
            <a:r>
              <a:rPr lang="en-US" sz="1600" b="1" i="1">
                <a:latin typeface="Arial"/>
                <a:cs typeface="Arial"/>
              </a:rPr>
              <a:t>				</a:t>
            </a:r>
            <a:r>
              <a:rPr lang="en-US" sz="1600">
                <a:latin typeface="Arial"/>
                <a:cs typeface="Arial"/>
              </a:rPr>
              <a:t>			</a:t>
            </a:r>
          </a:p>
          <a:p>
            <a:endParaRPr lang="en-US" sz="1600" b="1" i="1">
              <a:latin typeface="Arial"/>
              <a:cs typeface="Arial"/>
            </a:endParaRPr>
          </a:p>
          <a:p>
            <a:r>
              <a:rPr lang="en-US" sz="1600" b="1" i="1">
                <a:latin typeface="Arial"/>
                <a:cs typeface="Arial"/>
              </a:rPr>
              <a:t>Social Studies   </a:t>
            </a:r>
            <a:endParaRPr lang="en-US"/>
          </a:p>
          <a:p>
            <a:r>
              <a:rPr lang="en-US" sz="1600">
                <a:latin typeface="Arial"/>
                <a:cs typeface="Arial"/>
              </a:rPr>
              <a:t>___</a:t>
            </a:r>
            <a:r>
              <a:rPr lang="en-US" sz="1600" u="sng">
                <a:latin typeface="Arial"/>
                <a:cs typeface="Arial"/>
              </a:rPr>
              <a:t>X    </a:t>
            </a:r>
            <a:r>
              <a:rPr lang="en-US" sz="1600">
                <a:latin typeface="Arial"/>
                <a:cs typeface="Arial"/>
              </a:rPr>
              <a:t> M/J World History Advanced (2109020Z)</a:t>
            </a:r>
          </a:p>
          <a:p>
            <a:br>
              <a:rPr lang="en-US" sz="1600">
                <a:latin typeface="Arial"/>
                <a:cs typeface="Arial"/>
              </a:rPr>
            </a:br>
            <a:r>
              <a:rPr lang="en-US" sz="1600" b="1" i="1">
                <a:latin typeface="Arial"/>
                <a:cs typeface="Arial"/>
              </a:rPr>
              <a:t>PE (Choose ONE)</a:t>
            </a:r>
            <a:endParaRPr lang="en-US" sz="1600">
              <a:latin typeface="Gill Sans MT" panose="020B0502020104020203"/>
              <a:cs typeface="Arial"/>
            </a:endParaRPr>
          </a:p>
          <a:p>
            <a:r>
              <a:rPr lang="en-US" sz="1600" u="sng">
                <a:latin typeface="Arial"/>
                <a:cs typeface="Arial"/>
              </a:rPr>
              <a:t>          </a:t>
            </a:r>
            <a:r>
              <a:rPr lang="en-US" sz="1600">
                <a:latin typeface="Arial"/>
                <a:cs typeface="Arial"/>
              </a:rPr>
              <a:t> 8</a:t>
            </a:r>
            <a:r>
              <a:rPr lang="en-US" sz="1600" baseline="30000">
                <a:latin typeface="Arial"/>
                <a:cs typeface="Arial"/>
              </a:rPr>
              <a:t>th</a:t>
            </a:r>
            <a:r>
              <a:rPr lang="en-US" sz="1600">
                <a:latin typeface="Arial"/>
                <a:cs typeface="Arial"/>
              </a:rPr>
              <a:t> Individual &amp; Team Sports (1508500Z)</a:t>
            </a:r>
          </a:p>
          <a:p>
            <a:r>
              <a:rPr lang="en-US" sz="1600" u="sng">
                <a:latin typeface="Arial"/>
                <a:cs typeface="Arial"/>
              </a:rPr>
              <a:t>          </a:t>
            </a:r>
            <a:r>
              <a:rPr lang="en-US" sz="1600">
                <a:latin typeface="Arial"/>
                <a:cs typeface="Arial"/>
              </a:rPr>
              <a:t>  M/J </a:t>
            </a:r>
            <a:r>
              <a:rPr lang="en-US" sz="1600" err="1">
                <a:latin typeface="Arial"/>
                <a:cs typeface="Arial"/>
              </a:rPr>
              <a:t>Compre</a:t>
            </a:r>
            <a:r>
              <a:rPr lang="en-US" sz="1600">
                <a:latin typeface="Arial"/>
                <a:cs typeface="Arial"/>
              </a:rPr>
              <a:t> 7/8 PE (150870Z) 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09EB38-A9D2-4C39-BB40-C413A1CC5047}"/>
              </a:ext>
            </a:extLst>
          </p:cNvPr>
          <p:cNvSpPr txBox="1"/>
          <p:nvPr/>
        </p:nvSpPr>
        <p:spPr>
          <a:xfrm>
            <a:off x="5986072" y="2038662"/>
            <a:ext cx="5516380" cy="33239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Arial Narrow"/>
              </a:rPr>
              <a:t>Directions:</a:t>
            </a:r>
            <a:r>
              <a:rPr lang="en-US" sz="1400">
                <a:latin typeface="Arial Narrow"/>
              </a:rPr>
              <a:t> Classes are offered on the basis of the choices that you make</a:t>
            </a:r>
            <a:r>
              <a:rPr lang="en-US" sz="1400" b="1">
                <a:latin typeface="Arial Narrow"/>
              </a:rPr>
              <a:t>. The choices that you make are binding. If you do not choose alternate elective courses and your first choice electives are full, your classes will be chosen for you.  </a:t>
            </a:r>
            <a:r>
              <a:rPr lang="en-US" sz="1400">
                <a:latin typeface="Arial Narrow"/>
              </a:rPr>
              <a:t>Please choose wisely since you will be taking the classes that you select</a:t>
            </a:r>
            <a:r>
              <a:rPr lang="en-US" sz="1400" b="1">
                <a:latin typeface="Arial Narrow"/>
              </a:rPr>
              <a:t>.  Schedule change requests will not be honored.</a:t>
            </a:r>
            <a:r>
              <a:rPr lang="en-US" sz="1400">
                <a:latin typeface="Arial Narrow"/>
              </a:rPr>
              <a:t> Some classes require a teacher signature for approval or the completion of an application.</a:t>
            </a:r>
          </a:p>
          <a:p>
            <a:endParaRPr lang="en-US" sz="1400">
              <a:latin typeface="Arial Narrow"/>
            </a:endParaRPr>
          </a:p>
          <a:p>
            <a:r>
              <a:rPr lang="en-US" sz="1400"/>
              <a:t>*</a:t>
            </a:r>
            <a:r>
              <a:rPr lang="en-US" sz="1400">
                <a:latin typeface="Arial"/>
                <a:cs typeface="Arial"/>
              </a:rPr>
              <a:t>These classes require a prerequisite. </a:t>
            </a:r>
          </a:p>
          <a:p>
            <a:r>
              <a:rPr lang="en-US" sz="1400">
                <a:latin typeface="Arial"/>
                <a:cs typeface="Arial"/>
              </a:rPr>
              <a:t> </a:t>
            </a:r>
            <a:r>
              <a:rPr lang="en-US" sz="1400" i="1">
                <a:latin typeface="Arial"/>
                <a:cs typeface="Arial"/>
              </a:rPr>
              <a:t>(You must take 1-4 in order)</a:t>
            </a:r>
          </a:p>
          <a:p>
            <a:endParaRPr lang="en-US" sz="1400">
              <a:latin typeface="Arial"/>
              <a:cs typeface="Arial"/>
            </a:endParaRPr>
          </a:p>
          <a:p>
            <a:r>
              <a:rPr lang="en-US" sz="1400">
                <a:latin typeface="Arial"/>
                <a:cs typeface="Arial"/>
              </a:rPr>
              <a:t>**These classes may require additional fees.  These classes are co-curricular and require mandatory out of school, evening attendance for performances that are part of a student’s grade.</a:t>
            </a:r>
          </a:p>
          <a:p>
            <a:endParaRPr lang="en-US" sz="1400"/>
          </a:p>
          <a:p>
            <a:r>
              <a:rPr lang="en-US" sz="1400"/>
              <a:t>HS Credit denotes high school credit earning course.</a:t>
            </a:r>
          </a:p>
        </p:txBody>
      </p:sp>
    </p:spTree>
    <p:extLst>
      <p:ext uri="{BB962C8B-B14F-4D97-AF65-F5344CB8AC3E}">
        <p14:creationId xmlns:p14="http://schemas.microsoft.com/office/powerpoint/2010/main" val="2156419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1B43E-3765-4C63-9E5E-CE1A2E229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3600" err="1"/>
              <a:t>COursE</a:t>
            </a:r>
            <a:r>
              <a:rPr lang="en-US" sz="3600"/>
              <a:t> Planning sheet—8th grade electives</a:t>
            </a:r>
            <a:br>
              <a:rPr lang="en-US" sz="3600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E2B5A-260F-4513-823D-905A1CF7F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291" y="2105546"/>
            <a:ext cx="11179516" cy="466515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en-US" sz="900">
              <a:ea typeface="+mn-lt"/>
              <a:cs typeface="+mn-lt"/>
            </a:endParaRPr>
          </a:p>
          <a:p>
            <a:pPr marL="305435" indent="-305435"/>
            <a:r>
              <a:rPr lang="en-US" sz="900" b="1" i="1">
                <a:ea typeface="+mn-lt"/>
                <a:cs typeface="+mn-lt"/>
              </a:rPr>
              <a:t>Electives (Number Elective Choices 1-7 with #1 being the one you want most)</a:t>
            </a:r>
            <a:r>
              <a:rPr lang="en-US" sz="900">
                <a:ea typeface="+mn-lt"/>
                <a:cs typeface="+mn-lt"/>
              </a:rPr>
              <a:t> </a:t>
            </a: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 Criminal Justice 2--Intro to Law, Public Safety and Security (91603502-Z)                          </a:t>
            </a:r>
            <a:r>
              <a:rPr lang="en-US" sz="900" b="1">
                <a:ea typeface="+mn-lt"/>
                <a:cs typeface="+mn-lt"/>
              </a:rPr>
              <a:t>(SEMESTER)</a:t>
            </a:r>
            <a:r>
              <a:rPr lang="en-US" sz="900">
                <a:ea typeface="+mn-lt"/>
                <a:cs typeface="+mn-lt"/>
              </a:rPr>
              <a:t> </a:t>
            </a: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  Engineering 1—Exploration of Tech Design (8600082-Z)                                               </a:t>
            </a:r>
            <a:r>
              <a:rPr lang="en-US" sz="900" b="1">
                <a:ea typeface="+mn-lt"/>
                <a:cs typeface="+mn-lt"/>
              </a:rPr>
              <a:t>(SEMESTER)</a:t>
            </a:r>
            <a:r>
              <a:rPr lang="en-US" sz="900">
                <a:ea typeface="+mn-lt"/>
                <a:cs typeface="+mn-lt"/>
              </a:rPr>
              <a:t>     </a:t>
            </a: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 *Engineering 2—Exploration of Robotics Tech (8600072-Z)                                             </a:t>
            </a:r>
            <a:r>
              <a:rPr lang="en-US" sz="900" b="1">
                <a:ea typeface="+mn-lt"/>
                <a:cs typeface="+mn-lt"/>
              </a:rPr>
              <a:t>(SEMESTER)</a:t>
            </a:r>
            <a:r>
              <a:rPr lang="en-US" sz="900">
                <a:ea typeface="+mn-lt"/>
                <a:cs typeface="+mn-lt"/>
              </a:rPr>
              <a:t> </a:t>
            </a: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 *Engineering 3—Exploration of Power and Energy (8600252-Z).                                        </a:t>
            </a:r>
            <a:r>
              <a:rPr lang="en-US" sz="900" b="1">
                <a:ea typeface="+mn-lt"/>
                <a:cs typeface="+mn-lt"/>
              </a:rPr>
              <a:t>(SEMESTER)</a:t>
            </a:r>
            <a:r>
              <a:rPr lang="en-US" sz="900">
                <a:ea typeface="+mn-lt"/>
                <a:cs typeface="+mn-lt"/>
              </a:rPr>
              <a:t> </a:t>
            </a: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 *Engineering 4—Space and Flight Exploration of Aerospace Technology (8600050Z)           </a:t>
            </a:r>
            <a:r>
              <a:rPr lang="en-US" sz="900" b="1">
                <a:ea typeface="+mn-lt"/>
                <a:cs typeface="+mn-lt"/>
              </a:rPr>
              <a:t>(SEMESTER)</a:t>
            </a:r>
            <a:r>
              <a:rPr lang="en-US" sz="900">
                <a:ea typeface="+mn-lt"/>
                <a:cs typeface="+mn-lt"/>
              </a:rPr>
              <a:t> </a:t>
            </a: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 Exploration of 2-D Art (0101005Z)                                                                              </a:t>
            </a:r>
            <a:r>
              <a:rPr lang="en-US" sz="900" b="1">
                <a:ea typeface="+mn-lt"/>
                <a:cs typeface="+mn-lt"/>
              </a:rPr>
              <a:t>(SEMESTER)</a:t>
            </a:r>
            <a:r>
              <a:rPr lang="en-US" sz="900">
                <a:ea typeface="+mn-lt"/>
                <a:cs typeface="+mn-lt"/>
              </a:rPr>
              <a:t> </a:t>
            </a: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 Exploration of 3-D Art (0101035Z)                                                                              </a:t>
            </a:r>
            <a:r>
              <a:rPr lang="en-US" sz="900" b="1">
                <a:ea typeface="+mn-lt"/>
                <a:cs typeface="+mn-lt"/>
              </a:rPr>
              <a:t>(SEMESTER)</a:t>
            </a:r>
            <a:r>
              <a:rPr lang="en-US" sz="900">
                <a:ea typeface="+mn-lt"/>
                <a:cs typeface="+mn-lt"/>
              </a:rPr>
              <a:t> </a:t>
            </a: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 Digital Media/Multimedia Foundations 1 (8201210Z)                                                      </a:t>
            </a:r>
            <a:r>
              <a:rPr lang="en-US" sz="900" b="1" i="1">
                <a:ea typeface="+mn-lt"/>
                <a:cs typeface="+mn-lt"/>
              </a:rPr>
              <a:t>(FULL YEAR)</a:t>
            </a:r>
            <a:r>
              <a:rPr lang="en-US" sz="900">
                <a:ea typeface="+mn-lt"/>
                <a:cs typeface="+mn-lt"/>
              </a:rPr>
              <a:t> </a:t>
            </a: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  M/J Theatre 1 (0400000Z) or Theatre 2 (0400010Z) </a:t>
            </a:r>
            <a:r>
              <a:rPr lang="en-US" sz="900" b="1">
                <a:ea typeface="+mn-lt"/>
                <a:cs typeface="+mn-lt"/>
              </a:rPr>
              <a:t>CIRCLE ONE                                  </a:t>
            </a:r>
            <a:r>
              <a:rPr lang="en-US" sz="900" b="1" i="1">
                <a:ea typeface="+mn-lt"/>
                <a:cs typeface="+mn-lt"/>
              </a:rPr>
              <a:t>(FULL YEAR)</a:t>
            </a:r>
            <a:r>
              <a:rPr lang="en-US" sz="900">
                <a:ea typeface="+mn-lt"/>
                <a:cs typeface="+mn-lt"/>
              </a:rPr>
              <a:t> </a:t>
            </a: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  M/J Musical Theatre 1 (0400200Z)                                                                            </a:t>
            </a:r>
            <a:r>
              <a:rPr lang="en-US" sz="900" b="1" i="1">
                <a:ea typeface="+mn-lt"/>
                <a:cs typeface="+mn-lt"/>
              </a:rPr>
              <a:t>(FULL YEAR)</a:t>
            </a:r>
            <a:r>
              <a:rPr lang="en-US" sz="900" b="1">
                <a:ea typeface="+mn-lt"/>
                <a:cs typeface="+mn-lt"/>
              </a:rPr>
              <a:t>     </a:t>
            </a:r>
            <a:endParaRPr lang="en-US" sz="900">
              <a:ea typeface="+mn-lt"/>
              <a:cs typeface="+mn-lt"/>
            </a:endParaRP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 </a:t>
            </a:r>
            <a:r>
              <a:rPr lang="en-US" sz="900" b="1">
                <a:ea typeface="+mn-lt"/>
                <a:cs typeface="+mn-lt"/>
              </a:rPr>
              <a:t>**</a:t>
            </a:r>
            <a:r>
              <a:rPr lang="en-US" sz="900">
                <a:ea typeface="+mn-lt"/>
                <a:cs typeface="+mn-lt"/>
              </a:rPr>
              <a:t>M/J Chorus 2 (1303010Z) or </a:t>
            </a:r>
            <a:r>
              <a:rPr lang="en-US" sz="900" b="1">
                <a:ea typeface="+mn-lt"/>
                <a:cs typeface="+mn-lt"/>
              </a:rPr>
              <a:t>**</a:t>
            </a:r>
            <a:r>
              <a:rPr lang="en-US" sz="900">
                <a:ea typeface="+mn-lt"/>
                <a:cs typeface="+mn-lt"/>
              </a:rPr>
              <a:t>M/J Chorus 3 (1303020Z) </a:t>
            </a:r>
            <a:r>
              <a:rPr lang="en-US" sz="900" b="1">
                <a:ea typeface="+mn-lt"/>
                <a:cs typeface="+mn-lt"/>
              </a:rPr>
              <a:t>CIRCLE ONE                          </a:t>
            </a:r>
            <a:r>
              <a:rPr lang="en-US" sz="900" b="1" i="1">
                <a:ea typeface="+mn-lt"/>
                <a:cs typeface="+mn-lt"/>
              </a:rPr>
              <a:t>(FULL YEAR)</a:t>
            </a:r>
            <a:r>
              <a:rPr lang="en-US" sz="900">
                <a:ea typeface="+mn-lt"/>
                <a:cs typeface="+mn-lt"/>
              </a:rPr>
              <a:t> </a:t>
            </a: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 </a:t>
            </a:r>
            <a:r>
              <a:rPr lang="en-US" sz="900" b="1">
                <a:ea typeface="+mn-lt"/>
                <a:cs typeface="+mn-lt"/>
              </a:rPr>
              <a:t>**</a:t>
            </a:r>
            <a:r>
              <a:rPr lang="en-US" sz="900">
                <a:ea typeface="+mn-lt"/>
                <a:cs typeface="+mn-lt"/>
              </a:rPr>
              <a:t>M/J Band 2 (1302010Z) or </a:t>
            </a:r>
            <a:r>
              <a:rPr lang="en-US" sz="900" b="1">
                <a:ea typeface="+mn-lt"/>
                <a:cs typeface="+mn-lt"/>
              </a:rPr>
              <a:t>**</a:t>
            </a:r>
            <a:r>
              <a:rPr lang="en-US" sz="900">
                <a:ea typeface="+mn-lt"/>
                <a:cs typeface="+mn-lt"/>
              </a:rPr>
              <a:t>M/J Band 3 (1302020Z) </a:t>
            </a:r>
            <a:r>
              <a:rPr lang="en-US" sz="900" b="1">
                <a:ea typeface="+mn-lt"/>
                <a:cs typeface="+mn-lt"/>
              </a:rPr>
              <a:t>CIRCLE ONE                               </a:t>
            </a:r>
            <a:r>
              <a:rPr lang="en-US" sz="900" b="1" i="1">
                <a:ea typeface="+mn-lt"/>
                <a:cs typeface="+mn-lt"/>
              </a:rPr>
              <a:t>(FULL YEAR)</a:t>
            </a:r>
            <a:r>
              <a:rPr lang="en-US" sz="900">
                <a:ea typeface="+mn-lt"/>
                <a:cs typeface="+mn-lt"/>
              </a:rPr>
              <a:t> </a:t>
            </a: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 </a:t>
            </a:r>
            <a:r>
              <a:rPr lang="en-US" sz="900" b="1">
                <a:ea typeface="+mn-lt"/>
                <a:cs typeface="+mn-lt"/>
              </a:rPr>
              <a:t>**</a:t>
            </a:r>
            <a:r>
              <a:rPr lang="en-US" sz="900">
                <a:ea typeface="+mn-lt"/>
                <a:cs typeface="+mn-lt"/>
              </a:rPr>
              <a:t>M/J Orchestra 2 (1202050Z) or </a:t>
            </a:r>
            <a:r>
              <a:rPr lang="en-US" sz="900" b="1">
                <a:ea typeface="+mn-lt"/>
                <a:cs typeface="+mn-lt"/>
              </a:rPr>
              <a:t>**</a:t>
            </a:r>
            <a:r>
              <a:rPr lang="en-US" sz="900">
                <a:ea typeface="+mn-lt"/>
                <a:cs typeface="+mn-lt"/>
              </a:rPr>
              <a:t>M/J Orchestra 3 (1202060Z)  </a:t>
            </a:r>
            <a:r>
              <a:rPr lang="en-US" sz="900" b="1">
                <a:ea typeface="+mn-lt"/>
                <a:cs typeface="+mn-lt"/>
              </a:rPr>
              <a:t>CIRCLE ONE</a:t>
            </a:r>
            <a:r>
              <a:rPr lang="en-US" sz="900">
                <a:ea typeface="+mn-lt"/>
                <a:cs typeface="+mn-lt"/>
              </a:rPr>
              <a:t>                  </a:t>
            </a:r>
            <a:r>
              <a:rPr lang="en-US" sz="900" b="1" i="1">
                <a:ea typeface="+mn-lt"/>
                <a:cs typeface="+mn-lt"/>
              </a:rPr>
              <a:t>(FULL YEAR)</a:t>
            </a:r>
            <a:r>
              <a:rPr lang="en-US" sz="900">
                <a:ea typeface="+mn-lt"/>
                <a:cs typeface="+mn-lt"/>
              </a:rPr>
              <a:t> </a:t>
            </a: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 </a:t>
            </a:r>
            <a:r>
              <a:rPr lang="en-US" sz="900" b="1">
                <a:ea typeface="+mn-lt"/>
                <a:cs typeface="+mn-lt"/>
              </a:rPr>
              <a:t>**</a:t>
            </a:r>
            <a:r>
              <a:rPr lang="en-US" sz="900">
                <a:ea typeface="+mn-lt"/>
                <a:cs typeface="+mn-lt"/>
              </a:rPr>
              <a:t>Dance 1 (0300000Z)                                                                                             </a:t>
            </a:r>
            <a:r>
              <a:rPr lang="en-US" sz="900" b="1" i="1">
                <a:ea typeface="+mn-lt"/>
                <a:cs typeface="+mn-lt"/>
              </a:rPr>
              <a:t>(FULL YEAR)</a:t>
            </a:r>
            <a:r>
              <a:rPr lang="en-US" sz="900">
                <a:ea typeface="+mn-lt"/>
                <a:cs typeface="+mn-lt"/>
              </a:rPr>
              <a:t> </a:t>
            </a: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 </a:t>
            </a:r>
            <a:r>
              <a:rPr lang="en-US" sz="900" b="1">
                <a:ea typeface="+mn-lt"/>
                <a:cs typeface="+mn-lt"/>
              </a:rPr>
              <a:t>**</a:t>
            </a:r>
            <a:r>
              <a:rPr lang="en-US" sz="900">
                <a:ea typeface="+mn-lt"/>
                <a:cs typeface="+mn-lt"/>
              </a:rPr>
              <a:t>Dance 2 (</a:t>
            </a:r>
            <a:r>
              <a:rPr lang="en-US" sz="900" b="1">
                <a:ea typeface="+mn-lt"/>
                <a:cs typeface="+mn-lt"/>
              </a:rPr>
              <a:t>APPLICATION REQUIRED</a:t>
            </a:r>
            <a:r>
              <a:rPr lang="en-US" sz="900">
                <a:ea typeface="+mn-lt"/>
                <a:cs typeface="+mn-lt"/>
              </a:rPr>
              <a:t>) 0300010Z                                                       </a:t>
            </a:r>
            <a:r>
              <a:rPr lang="en-US" sz="900" b="1" i="1">
                <a:ea typeface="+mn-lt"/>
                <a:cs typeface="+mn-lt"/>
              </a:rPr>
              <a:t>(FULL YEAR)</a:t>
            </a:r>
            <a:r>
              <a:rPr lang="en-US" sz="900">
                <a:ea typeface="+mn-lt"/>
                <a:cs typeface="+mn-lt"/>
              </a:rPr>
              <a:t> </a:t>
            </a: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  Journalism 1--Yearbook  (1006000Z) </a:t>
            </a:r>
            <a:r>
              <a:rPr lang="en-US" sz="900" b="1">
                <a:ea typeface="+mn-lt"/>
                <a:cs typeface="+mn-lt"/>
              </a:rPr>
              <a:t>                                                                        </a:t>
            </a:r>
            <a:r>
              <a:rPr lang="en-US" sz="900" b="1" i="1">
                <a:ea typeface="+mn-lt"/>
                <a:cs typeface="+mn-lt"/>
              </a:rPr>
              <a:t>(FULL YEAR)</a:t>
            </a:r>
            <a:r>
              <a:rPr lang="en-US" sz="900">
                <a:ea typeface="+mn-lt"/>
                <a:cs typeface="+mn-lt"/>
              </a:rPr>
              <a:t> </a:t>
            </a: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  Journalism 2--Yearbook </a:t>
            </a:r>
            <a:r>
              <a:rPr lang="en-US" sz="900" b="1">
                <a:ea typeface="+mn-lt"/>
                <a:cs typeface="+mn-lt"/>
              </a:rPr>
              <a:t> </a:t>
            </a:r>
            <a:r>
              <a:rPr lang="en-US" sz="900">
                <a:ea typeface="+mn-lt"/>
                <a:cs typeface="+mn-lt"/>
              </a:rPr>
              <a:t>(1006010Z)</a:t>
            </a:r>
            <a:r>
              <a:rPr lang="en-US" sz="900" b="1">
                <a:ea typeface="+mn-lt"/>
                <a:cs typeface="+mn-lt"/>
              </a:rPr>
              <a:t>                                                                         </a:t>
            </a:r>
            <a:r>
              <a:rPr lang="en-US" sz="900" b="1" i="1">
                <a:ea typeface="+mn-lt"/>
                <a:cs typeface="+mn-lt"/>
              </a:rPr>
              <a:t>(FULL YEAR)</a:t>
            </a:r>
            <a:r>
              <a:rPr lang="en-US" sz="900">
                <a:ea typeface="+mn-lt"/>
                <a:cs typeface="+mn-lt"/>
              </a:rPr>
              <a:t> </a:t>
            </a: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 Pack Leader (</a:t>
            </a:r>
            <a:r>
              <a:rPr lang="en-US" sz="900" b="1">
                <a:ea typeface="+mn-lt"/>
                <a:cs typeface="+mn-lt"/>
              </a:rPr>
              <a:t>APPLICATION REQUIRED</a:t>
            </a:r>
            <a:r>
              <a:rPr lang="en-US" sz="900">
                <a:ea typeface="+mn-lt"/>
                <a:cs typeface="+mn-lt"/>
              </a:rPr>
              <a:t>) 1400000Z                                                    </a:t>
            </a:r>
            <a:r>
              <a:rPr lang="en-US" sz="900" b="1" i="1">
                <a:ea typeface="+mn-lt"/>
                <a:cs typeface="+mn-lt"/>
              </a:rPr>
              <a:t>(FULL YEAR)</a:t>
            </a:r>
            <a:r>
              <a:rPr lang="en-US" sz="900">
                <a:ea typeface="+mn-lt"/>
                <a:cs typeface="+mn-lt"/>
              </a:rPr>
              <a:t> </a:t>
            </a: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 Spanish 1 (</a:t>
            </a:r>
            <a:r>
              <a:rPr lang="en-US" sz="900" i="1">
                <a:ea typeface="+mn-lt"/>
                <a:cs typeface="+mn-lt"/>
              </a:rPr>
              <a:t>HS Credit</a:t>
            </a:r>
            <a:r>
              <a:rPr lang="en-US" sz="900">
                <a:ea typeface="+mn-lt"/>
                <a:cs typeface="+mn-lt"/>
              </a:rPr>
              <a:t>) 0708340Z                                                                               </a:t>
            </a:r>
            <a:r>
              <a:rPr lang="en-US" sz="900" b="1" i="1">
                <a:ea typeface="+mn-lt"/>
                <a:cs typeface="+mn-lt"/>
              </a:rPr>
              <a:t>(FULL YEAR)</a:t>
            </a:r>
            <a:r>
              <a:rPr lang="en-US" sz="900">
                <a:ea typeface="+mn-lt"/>
                <a:cs typeface="+mn-lt"/>
              </a:rPr>
              <a:t> </a:t>
            </a:r>
          </a:p>
          <a:p>
            <a:pPr marL="305435" indent="-305435"/>
            <a:r>
              <a:rPr lang="en-US" sz="900">
                <a:ea typeface="+mn-lt"/>
                <a:cs typeface="+mn-lt"/>
              </a:rPr>
              <a:t>_____ American Sign Language 1 (</a:t>
            </a:r>
            <a:r>
              <a:rPr lang="en-US" sz="900" i="1">
                <a:ea typeface="+mn-lt"/>
                <a:cs typeface="+mn-lt"/>
              </a:rPr>
              <a:t>HS Credit</a:t>
            </a:r>
            <a:r>
              <a:rPr lang="en-US" sz="900">
                <a:ea typeface="+mn-lt"/>
                <a:cs typeface="+mn-lt"/>
              </a:rPr>
              <a:t>) 0717300Z                                                        </a:t>
            </a:r>
            <a:r>
              <a:rPr lang="en-US" sz="900" b="1" i="1">
                <a:ea typeface="+mn-lt"/>
                <a:cs typeface="+mn-lt"/>
              </a:rPr>
              <a:t>(FULL YEAR)</a:t>
            </a:r>
            <a:r>
              <a:rPr lang="en-US" sz="900">
                <a:ea typeface="+mn-lt"/>
                <a:cs typeface="+mn-lt"/>
              </a:rPr>
              <a:t> </a:t>
            </a:r>
          </a:p>
          <a:p>
            <a:pPr marL="305435" indent="-305435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5DA6C-F444-4DB6-BC03-448DB5CDE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Turning in Your Course 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1571D-8B35-4886-B3B4-04E04B294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5435" indent="-305435"/>
            <a:r>
              <a:rPr lang="en-US" sz="3200" b="1"/>
              <a:t>All students need to turn in their course cards to their ELA teachers no later than February 19th, 2020</a:t>
            </a:r>
          </a:p>
        </p:txBody>
      </p:sp>
    </p:spTree>
    <p:extLst>
      <p:ext uri="{BB962C8B-B14F-4D97-AF65-F5344CB8AC3E}">
        <p14:creationId xmlns:p14="http://schemas.microsoft.com/office/powerpoint/2010/main" val="568195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8B170-AE24-5049-A799-C9D816264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13B36-D7DE-1145-B49B-0776BE132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/>
              <a:t>NO SCHEDULE CHANGES WILL BE MADE</a:t>
            </a:r>
          </a:p>
          <a:p>
            <a:pPr marL="0" indent="0" algn="ctr">
              <a:buNone/>
            </a:pPr>
            <a:endParaRPr lang="en-US" sz="3200"/>
          </a:p>
          <a:p>
            <a:pPr marL="0" indent="0" algn="ctr">
              <a:buNone/>
            </a:pPr>
            <a:r>
              <a:rPr lang="en-US" sz="3200"/>
              <a:t>PLEASE CHOOSE YOUR ELECTIVES WISELY</a:t>
            </a:r>
          </a:p>
          <a:p>
            <a:pPr marL="0" indent="0" algn="ctr">
              <a:buNone/>
            </a:pPr>
            <a:endParaRPr lang="en-US" sz="3200"/>
          </a:p>
          <a:p>
            <a:pPr marL="0" indent="0" algn="ctr">
              <a:buNone/>
            </a:pPr>
            <a:r>
              <a:rPr lang="en-US" sz="3200">
                <a:sym typeface="Wingdings" pitchFamily="2" charset="2"/>
              </a:rPr>
              <a:t></a:t>
            </a:r>
            <a:endParaRPr lang="en-US" sz="3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D1E8AB-CA63-364C-986C-214D970A86B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6279" y="5749620"/>
            <a:ext cx="842629" cy="858578"/>
          </a:xfrm>
          <a:prstGeom prst="rect">
            <a:avLst/>
          </a:prstGeom>
          <a:solidFill>
            <a:schemeClr val="accent2">
              <a:alpha val="28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427775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7299FF691B2F41A7ADDB8446F59465" ma:contentTypeVersion="12" ma:contentTypeDescription="Create a new document." ma:contentTypeScope="" ma:versionID="a47ee45c629c3d3926f3260aa5c41ef8">
  <xsd:schema xmlns:xsd="http://www.w3.org/2001/XMLSchema" xmlns:xs="http://www.w3.org/2001/XMLSchema" xmlns:p="http://schemas.microsoft.com/office/2006/metadata/properties" xmlns:ns1="http://schemas.microsoft.com/sharepoint/v3" xmlns:ns2="0d33fc27-6809-4981-b30e-db58a507c0be" xmlns:ns3="d8eade15-05a2-4dc3-9f45-639a587ee6fd" targetNamespace="http://schemas.microsoft.com/office/2006/metadata/properties" ma:root="true" ma:fieldsID="d404a2e0e16c3dd30d60dff1ba58232e" ns1:_="" ns2:_="" ns3:_="">
    <xsd:import namespace="http://schemas.microsoft.com/sharepoint/v3"/>
    <xsd:import namespace="0d33fc27-6809-4981-b30e-db58a507c0be"/>
    <xsd:import namespace="d8eade15-05a2-4dc3-9f45-639a587ee6f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33fc27-6809-4981-b30e-db58a507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eade15-05a2-4dc3-9f45-639a587ee6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1A2F0DE-C7B7-4382-BDE4-9B29209DB6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F21097-3EB3-4379-8D44-2EDDA04CF4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d33fc27-6809-4981-b30e-db58a507c0be"/>
    <ds:schemaRef ds:uri="d8eade15-05a2-4dc3-9f45-639a587ee6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F37B15-429C-46AD-A66E-C872FD57DF5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{8016C57F-9E52-3245-BCA8-2041A8F3D57C}tf10001123</Template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Dividend</vt:lpstr>
      <vt:lpstr>Middle School Course Registration  2020-2021</vt:lpstr>
      <vt:lpstr>Course card for 2020-2021</vt:lpstr>
      <vt:lpstr>Course selection</vt:lpstr>
      <vt:lpstr>SCHEDULE PLANNING SHEET—7th GRADE core/pe </vt:lpstr>
      <vt:lpstr>Schedule planning sheet--7th grade electives</vt:lpstr>
      <vt:lpstr>Course PLANNING SHEET—8th GRADE core/pe</vt:lpstr>
      <vt:lpstr>COursE Planning sheet—8th grade electives </vt:lpstr>
      <vt:lpstr>Turning in Your Course Card</vt:lpstr>
      <vt:lpstr>  </vt:lpstr>
      <vt:lpstr>Required applications</vt:lpstr>
      <vt:lpstr>Dates to remember</vt:lpstr>
      <vt:lpstr>Put your best foot forward</vt:lpstr>
      <vt:lpstr>Celebration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registration for junior year  2019-2020</dc:title>
  <dc:creator>Alexa M. Vaccaro</dc:creator>
  <cp:revision>2</cp:revision>
  <dcterms:created xsi:type="dcterms:W3CDTF">2018-12-19T10:24:10Z</dcterms:created>
  <dcterms:modified xsi:type="dcterms:W3CDTF">2020-01-10T13:01:45Z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0x010100947299FF691B2F41A7ADDB8446F59465</vt:lpwstr>
  </property>
</Properties>
</file>